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81" r:id="rId6"/>
    <p:sldId id="279" r:id="rId7"/>
    <p:sldId id="284" r:id="rId8"/>
    <p:sldId id="286" r:id="rId9"/>
    <p:sldId id="282" r:id="rId10"/>
    <p:sldId id="285" r:id="rId11"/>
    <p:sldId id="262" r:id="rId12"/>
    <p:sldId id="263" r:id="rId13"/>
    <p:sldId id="264" r:id="rId14"/>
    <p:sldId id="265" r:id="rId15"/>
    <p:sldId id="280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>
      <p:cViewPr>
        <p:scale>
          <a:sx n="75" d="100"/>
          <a:sy n="75" d="100"/>
        </p:scale>
        <p:origin x="-1056" y="-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547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jp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92751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 dirty="0">
                <a:solidFill>
                  <a:schemeClr val="bg1"/>
                </a:solidFill>
              </a:rPr>
              <a:t>Pembangunan </a:t>
            </a:r>
            <a:r>
              <a:rPr lang="en-GB" sz="3000" i="1" dirty="0">
                <a:solidFill>
                  <a:schemeClr val="bg1"/>
                </a:solidFill>
              </a:rPr>
              <a:t>Biodiversity Informatics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Genetika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Tumbuhan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Berbasis</a:t>
            </a:r>
            <a:r>
              <a:rPr lang="en-GB" sz="3000" dirty="0" smtClean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Ontologi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57200" y="2114550"/>
            <a:ext cx="9601200" cy="1828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190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Bayu Santoso (G64134017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rtl="0">
              <a:spcBef>
                <a:spcPts val="0"/>
              </a:spcBef>
              <a:buNone/>
            </a:pP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Dibimbing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Oleh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Dr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Herdiyeni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SSi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MKom</a:t>
            </a: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Rumusan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Masalah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Bagaimana</a:t>
            </a:r>
            <a:r>
              <a:rPr lang="en-US" sz="2800" dirty="0" smtClean="0"/>
              <a:t> </a:t>
            </a:r>
            <a:r>
              <a:rPr lang="en-US" sz="2800" dirty="0" err="1"/>
              <a:t>membangun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web yang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ontologi</a:t>
            </a:r>
            <a:r>
              <a:rPr lang="en-US" sz="2800" dirty="0"/>
              <a:t> </a:t>
            </a:r>
            <a:r>
              <a:rPr lang="en-US" sz="2800" dirty="0" smtClean="0"/>
              <a:t>gen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69243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Tujuan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Membangun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i="1" dirty="0"/>
              <a:t>Biodiversity Informatics</a:t>
            </a:r>
            <a:r>
              <a:rPr lang="en-GB" sz="2400" dirty="0"/>
              <a:t> </a:t>
            </a:r>
            <a:r>
              <a:rPr lang="en-GB" sz="2400" dirty="0" err="1"/>
              <a:t>tumbuhan</a:t>
            </a:r>
            <a:r>
              <a:rPr lang="en-GB" sz="2400" dirty="0"/>
              <a:t> </a:t>
            </a: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gen.</a:t>
            </a:r>
            <a:endParaRPr lang="en-US" sz="24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Menerapkan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inferensi</a:t>
            </a:r>
            <a:r>
              <a:rPr lang="en-GB" sz="2400" dirty="0"/>
              <a:t> </a:t>
            </a:r>
            <a:r>
              <a:rPr lang="en-GB" sz="2400" dirty="0" err="1"/>
              <a:t>pengetahuan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 </a:t>
            </a:r>
            <a:r>
              <a:rPr lang="en-GB" sz="2400" dirty="0" err="1"/>
              <a:t>untuk</a:t>
            </a:r>
            <a:r>
              <a:rPr lang="en-GB" sz="2400" dirty="0"/>
              <a:t> </a:t>
            </a:r>
            <a:r>
              <a:rPr lang="en-GB" sz="2400" dirty="0" err="1"/>
              <a:t>mengembalikan</a:t>
            </a:r>
            <a:r>
              <a:rPr lang="en-GB" sz="2400" dirty="0"/>
              <a:t> </a:t>
            </a:r>
            <a:r>
              <a:rPr lang="en-GB" sz="2400" dirty="0" err="1"/>
              <a:t>informasi</a:t>
            </a:r>
            <a:r>
              <a:rPr lang="en-GB" sz="2400" dirty="0"/>
              <a:t> </a:t>
            </a:r>
            <a:r>
              <a:rPr lang="en-GB" sz="2400" dirty="0" err="1"/>
              <a:t>berupa</a:t>
            </a:r>
            <a:r>
              <a:rPr lang="en-GB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</a:t>
            </a:r>
            <a:r>
              <a:rPr lang="en-US" sz="2400" i="1" dirty="0" smtClean="0"/>
              <a:t>Components </a:t>
            </a:r>
            <a:r>
              <a:rPr lang="en-GB" sz="2400" dirty="0" smtClean="0"/>
              <a:t>yang </a:t>
            </a:r>
            <a:r>
              <a:rPr lang="en-GB" sz="2400" dirty="0" err="1"/>
              <a:t>terdapat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tanaman</a:t>
            </a:r>
            <a:r>
              <a:rPr lang="en-GB" sz="2400" dirty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Manfaat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embantu</a:t>
            </a:r>
            <a:r>
              <a:rPr lang="en-US" sz="2400" dirty="0" smtClean="0"/>
              <a:t> </a:t>
            </a:r>
            <a:r>
              <a:rPr lang="en-US" sz="2400" dirty="0"/>
              <a:t>proses </a:t>
            </a:r>
            <a:r>
              <a:rPr lang="en-US" sz="2400" dirty="0" err="1"/>
              <a:t>dokumentasi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keanekaragaman</a:t>
            </a:r>
            <a:r>
              <a:rPr lang="en-US" sz="2400" dirty="0"/>
              <a:t> </a:t>
            </a:r>
            <a:r>
              <a:rPr lang="en-US" sz="2400" dirty="0" err="1"/>
              <a:t>hayati</a:t>
            </a:r>
            <a:r>
              <a:rPr lang="en-US" sz="2400" dirty="0"/>
              <a:t> </a:t>
            </a:r>
            <a:r>
              <a:rPr lang="en-US" sz="2400" dirty="0" err="1" smtClean="0"/>
              <a:t>tumbuhan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elakukan</a:t>
            </a:r>
            <a:r>
              <a:rPr lang="en-US" sz="2400" dirty="0" smtClean="0"/>
              <a:t> </a:t>
            </a:r>
            <a:r>
              <a:rPr lang="en-US" sz="2400" dirty="0" err="1"/>
              <a:t>inferensi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Components</a:t>
            </a:r>
            <a:r>
              <a:rPr lang="en-US" sz="2400" dirty="0" smtClean="0"/>
              <a:t> </a:t>
            </a:r>
            <a:r>
              <a:rPr lang="en-US" sz="2400" dirty="0" err="1" smtClean="0"/>
              <a:t>tumbuhan</a:t>
            </a:r>
            <a:endParaRPr sz="2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chemeClr val="bg1"/>
                </a:solidFill>
              </a:rPr>
              <a:t>Ruang Lingkup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/>
              <a:t>Ontologi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situs</a:t>
            </a:r>
            <a:r>
              <a:rPr lang="en-US" sz="2400" dirty="0"/>
              <a:t> geneontology.org</a:t>
            </a:r>
            <a:r>
              <a:rPr lang="en-US" sz="2400" dirty="0" smtClean="0"/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 smtClean="0"/>
              <a:t>Membangun</a:t>
            </a:r>
            <a:r>
              <a:rPr lang="en-US" sz="2400" dirty="0" smtClean="0"/>
              <a:t> </a:t>
            </a:r>
            <a:r>
              <a:rPr lang="en-US" sz="2400" i="1" dirty="0" smtClean="0"/>
              <a:t>biodiversity informatics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level </a:t>
            </a:r>
            <a:r>
              <a:rPr lang="en-US" sz="2400" dirty="0" err="1" smtClean="0"/>
              <a:t>genetik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Metode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066800"/>
          </a:xfrm>
        </p:spPr>
        <p:txBody>
          <a:bodyPr/>
          <a:lstStyle/>
          <a:p>
            <a:r>
              <a:rPr lang="en-US" sz="1800" i="1" dirty="0"/>
              <a:t>Semantic Web Object Oriented Design </a:t>
            </a:r>
            <a:r>
              <a:rPr lang="en-US" sz="1800" i="1" dirty="0" smtClean="0"/>
              <a:t>Methodology</a:t>
            </a:r>
            <a:r>
              <a:rPr lang="en-US" sz="1800" b="1" i="1" dirty="0" smtClean="0"/>
              <a:t> </a:t>
            </a:r>
            <a:r>
              <a:rPr lang="en-US" sz="1800" b="1" dirty="0" smtClean="0"/>
              <a:t>(</a:t>
            </a:r>
            <a:r>
              <a:rPr lang="en-US" sz="1800" dirty="0" smtClean="0"/>
              <a:t>SW-OODM) </a:t>
            </a:r>
            <a:r>
              <a:rPr lang="en-US" sz="1800" dirty="0" err="1"/>
              <a:t>meliputi</a:t>
            </a:r>
            <a:r>
              <a:rPr lang="en-US" sz="1800" dirty="0"/>
              <a:t> </a:t>
            </a:r>
            <a:r>
              <a:rPr lang="en-US" sz="1800" dirty="0" err="1"/>
              <a:t>aktivitas</a:t>
            </a:r>
            <a:r>
              <a:rPr lang="en-US" sz="1800" dirty="0"/>
              <a:t> yang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memformulasikan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mendeskripsikan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dimengerti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maupun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manusia</a:t>
            </a:r>
            <a:r>
              <a:rPr lang="en-US" sz="1800" dirty="0"/>
              <a:t> (</a:t>
            </a:r>
            <a:r>
              <a:rPr lang="en-US" sz="1800" dirty="0" err="1"/>
              <a:t>Farooq</a:t>
            </a:r>
            <a:r>
              <a:rPr lang="en-US" sz="1800" dirty="0"/>
              <a:t> </a:t>
            </a:r>
            <a:r>
              <a:rPr lang="en-US" sz="1800" i="1" dirty="0"/>
              <a:t>et al.</a:t>
            </a:r>
            <a:r>
              <a:rPr lang="en-US" sz="1800" dirty="0"/>
              <a:t> 2010)</a:t>
            </a:r>
            <a:endParaRPr lang="en-US" sz="1800" dirty="0"/>
          </a:p>
        </p:txBody>
      </p:sp>
      <p:sp>
        <p:nvSpPr>
          <p:cNvPr id="11" name="Oval 10"/>
          <p:cNvSpPr/>
          <p:nvPr/>
        </p:nvSpPr>
        <p:spPr>
          <a:xfrm>
            <a:off x="381000" y="2647950"/>
            <a:ext cx="1981200" cy="198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Analisis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581400" y="2647950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Fase</a:t>
            </a:r>
            <a:endParaRPr lang="en-US" b="1" dirty="0" smtClean="0"/>
          </a:p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Desain</a:t>
            </a:r>
            <a:endParaRPr lang="en-US" sz="1050" b="1" dirty="0"/>
          </a:p>
        </p:txBody>
      </p:sp>
      <p:sp>
        <p:nvSpPr>
          <p:cNvPr id="13" name="Oval 12"/>
          <p:cNvSpPr/>
          <p:nvPr/>
        </p:nvSpPr>
        <p:spPr>
          <a:xfrm>
            <a:off x="6477000" y="2647950"/>
            <a:ext cx="1981200" cy="1981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Evaluasi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11" idx="6"/>
            <a:endCxn id="12" idx="2"/>
          </p:cNvCxnSpPr>
          <p:nvPr/>
        </p:nvCxnSpPr>
        <p:spPr>
          <a:xfrm>
            <a:off x="2362200" y="363855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13" idx="2"/>
          </p:cNvCxnSpPr>
          <p:nvPr/>
        </p:nvCxnSpPr>
        <p:spPr>
          <a:xfrm>
            <a:off x="5562600" y="363855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Fase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Analisis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173355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657600" y="241935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0" y="3333750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cxnSp>
        <p:nvCxnSpPr>
          <p:cNvPr id="10" name="Elbow Connector 9"/>
          <p:cNvCxnSpPr>
            <a:stCxn id="6" idx="2"/>
            <a:endCxn id="8" idx="1"/>
          </p:cNvCxnSpPr>
          <p:nvPr/>
        </p:nvCxnSpPr>
        <p:spPr>
          <a:xfrm rot="16200000" flipH="1">
            <a:off x="2781300" y="1962150"/>
            <a:ext cx="2667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2"/>
            <a:endCxn id="9" idx="1"/>
          </p:cNvCxnSpPr>
          <p:nvPr/>
        </p:nvCxnSpPr>
        <p:spPr>
          <a:xfrm rot="16200000" flipH="1">
            <a:off x="5105400" y="2762250"/>
            <a:ext cx="4953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766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Identifikasi</a:t>
            </a:r>
            <a:r>
              <a:rPr lang="en-GB" sz="2400" dirty="0" smtClean="0"/>
              <a:t> domain </a:t>
            </a:r>
            <a:r>
              <a:rPr lang="en-GB" sz="2400" dirty="0" err="1" smtClean="0"/>
              <a:t>pada</a:t>
            </a:r>
            <a:r>
              <a:rPr lang="en-GB" sz="2400" dirty="0" smtClean="0"/>
              <a:t> model </a:t>
            </a:r>
            <a:r>
              <a:rPr lang="en-GB" sz="2400" dirty="0" err="1" smtClean="0"/>
              <a:t>ontologi</a:t>
            </a:r>
            <a:endParaRPr lang="en-GB" sz="2400" dirty="0"/>
          </a:p>
        </p:txBody>
      </p:sp>
      <p:sp>
        <p:nvSpPr>
          <p:cNvPr id="2" name="Flowchart: Magnetic Disk 1"/>
          <p:cNvSpPr/>
          <p:nvPr/>
        </p:nvSpPr>
        <p:spPr>
          <a:xfrm>
            <a:off x="685800" y="2114550"/>
            <a:ext cx="1981200" cy="24384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Gen</a:t>
            </a:r>
          </a:p>
          <a:p>
            <a:pPr algn="ctr"/>
            <a:r>
              <a:rPr lang="en-US" sz="2400" b="1" dirty="0" smtClean="0"/>
              <a:t>Ontology</a:t>
            </a:r>
            <a:endParaRPr 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3962400" y="1962150"/>
            <a:ext cx="3200400" cy="609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Celluler</a:t>
            </a:r>
            <a:r>
              <a:rPr lang="en-US" b="1" dirty="0" smtClean="0"/>
              <a:t> Components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975100" y="3028950"/>
            <a:ext cx="32004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Molecular Functions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975100" y="4019550"/>
            <a:ext cx="32004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Biological Process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" idx="4"/>
            <a:endCxn id="3" idx="1"/>
          </p:cNvCxnSpPr>
          <p:nvPr/>
        </p:nvCxnSpPr>
        <p:spPr>
          <a:xfrm flipV="1">
            <a:off x="2667000" y="2266950"/>
            <a:ext cx="12954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4"/>
            <a:endCxn id="7" idx="1"/>
          </p:cNvCxnSpPr>
          <p:nvPr/>
        </p:nvCxnSpPr>
        <p:spPr>
          <a:xfrm>
            <a:off x="2667000" y="3333750"/>
            <a:ext cx="130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4"/>
            <a:endCxn id="8" idx="1"/>
          </p:cNvCxnSpPr>
          <p:nvPr/>
        </p:nvCxnSpPr>
        <p:spPr>
          <a:xfrm>
            <a:off x="2667000" y="3333750"/>
            <a:ext cx="13081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2" grpId="0" animBg="1"/>
      <p:bldP spid="3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2813050"/>
            <a:ext cx="2362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62600" y="187325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62600" y="384810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cxnSp>
        <p:nvCxnSpPr>
          <p:cNvPr id="9" name="Elbow Connector 8"/>
          <p:cNvCxnSpPr>
            <a:stCxn id="2" idx="3"/>
            <a:endCxn id="6" idx="1"/>
          </p:cNvCxnSpPr>
          <p:nvPr/>
        </p:nvCxnSpPr>
        <p:spPr>
          <a:xfrm flipV="1">
            <a:off x="3200400" y="2368550"/>
            <a:ext cx="2362200" cy="9398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5200" y="2044700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  <p:cxnSp>
        <p:nvCxnSpPr>
          <p:cNvPr id="12" name="Elbow Connector 11"/>
          <p:cNvCxnSpPr>
            <a:stCxn id="2" idx="3"/>
            <a:endCxn id="7" idx="1"/>
          </p:cNvCxnSpPr>
          <p:nvPr/>
        </p:nvCxnSpPr>
        <p:spPr>
          <a:xfrm>
            <a:off x="3200400" y="3308350"/>
            <a:ext cx="2362200" cy="10350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92500" y="3800475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Use Case</a:t>
            </a:r>
            <a:r>
              <a:rPr lang="en-US" sz="2400" dirty="0"/>
              <a:t> </a:t>
            </a:r>
            <a:r>
              <a:rPr lang="en-US" sz="2400" dirty="0" smtClean="0"/>
              <a:t>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Activity </a:t>
            </a:r>
            <a:r>
              <a:rPr lang="en-US" sz="2400" dirty="0" err="1" smtClean="0"/>
              <a:t>Diagarm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Class </a:t>
            </a:r>
            <a:r>
              <a:rPr lang="en-US" sz="2400" dirty="0" err="1" smtClean="0"/>
              <a:t>Diagarm</a:t>
            </a:r>
            <a:endParaRPr lang="en-US" sz="2400" dirty="0" smtClean="0"/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Sequence Diagram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Fase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 err="1">
                <a:solidFill>
                  <a:schemeClr val="bg1"/>
                </a:solidFill>
              </a:rPr>
              <a:t>Desain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4620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Parsing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514600" y="218440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838700" y="3022600"/>
            <a:ext cx="1905000" cy="838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086600" y="4019550"/>
            <a:ext cx="1905000" cy="838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Desain</a:t>
            </a:r>
            <a:r>
              <a:rPr lang="en-US" b="1" dirty="0" smtClean="0"/>
              <a:t> User Interface</a:t>
            </a:r>
            <a:endParaRPr lang="en-US" b="1" dirty="0"/>
          </a:p>
        </p:txBody>
      </p:sp>
      <p:cxnSp>
        <p:nvCxnSpPr>
          <p:cNvPr id="3" name="Elbow Connector 2"/>
          <p:cNvCxnSpPr>
            <a:stCxn id="6" idx="2"/>
            <a:endCxn id="7" idx="1"/>
          </p:cNvCxnSpPr>
          <p:nvPr/>
        </p:nvCxnSpPr>
        <p:spPr>
          <a:xfrm rot="16200000" flipH="1">
            <a:off x="1638300" y="1727200"/>
            <a:ext cx="419100" cy="1333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8" idx="1"/>
          </p:cNvCxnSpPr>
          <p:nvPr/>
        </p:nvCxnSpPr>
        <p:spPr>
          <a:xfrm rot="16200000" flipH="1">
            <a:off x="3943350" y="2546350"/>
            <a:ext cx="419100" cy="1371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  <a:endCxn id="9" idx="1"/>
          </p:cNvCxnSpPr>
          <p:nvPr/>
        </p:nvCxnSpPr>
        <p:spPr>
          <a:xfrm rot="16200000" flipH="1">
            <a:off x="6149975" y="3502025"/>
            <a:ext cx="577850" cy="1295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Latar</a:t>
            </a:r>
            <a:r>
              <a:rPr lang="en-GB" sz="2800" dirty="0"/>
              <a:t> </a:t>
            </a:r>
            <a:r>
              <a:rPr lang="en-GB" sz="2800" dirty="0" err="1"/>
              <a:t>Belakang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Tujuan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Manfaat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Ruang</a:t>
            </a:r>
            <a:r>
              <a:rPr lang="en-GB" sz="2800" dirty="0"/>
              <a:t> </a:t>
            </a:r>
            <a:r>
              <a:rPr lang="en-GB" sz="2800" dirty="0" err="1"/>
              <a:t>Lingkup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Metode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Lingkungan</a:t>
            </a:r>
            <a:r>
              <a:rPr lang="en-GB" sz="2800" dirty="0"/>
              <a:t> </a:t>
            </a:r>
            <a:r>
              <a:rPr lang="en-GB" sz="2800" dirty="0" err="1"/>
              <a:t>Pengembangan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Jadwal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2" idx="6"/>
            <a:endCxn id="16" idx="2"/>
          </p:cNvCxnSpPr>
          <p:nvPr/>
        </p:nvCxnSpPr>
        <p:spPr>
          <a:xfrm>
            <a:off x="1371600" y="2184004"/>
            <a:ext cx="1104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04800" y="1707754"/>
            <a:ext cx="3238500" cy="952500"/>
            <a:chOff x="762000" y="2038350"/>
            <a:chExt cx="3238500" cy="952500"/>
          </a:xfrm>
        </p:grpSpPr>
        <p:sp>
          <p:nvSpPr>
            <p:cNvPr id="2" name="Oval 1"/>
            <p:cNvSpPr/>
            <p:nvPr/>
          </p:nvSpPr>
          <p:spPr>
            <a:xfrm>
              <a:off x="7620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Subyek</a:t>
              </a:r>
              <a:endParaRPr lang="en-US" sz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9337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Obyek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000" y="2495550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Predikat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9191" y="3411438"/>
            <a:ext cx="3238500" cy="952500"/>
            <a:chOff x="609600" y="2800350"/>
            <a:chExt cx="3238500" cy="952500"/>
          </a:xfrm>
        </p:grpSpPr>
        <p:grpSp>
          <p:nvGrpSpPr>
            <p:cNvPr id="26" name="Group 25"/>
            <p:cNvGrpSpPr/>
            <p:nvPr/>
          </p:nvGrpSpPr>
          <p:grpSpPr>
            <a:xfrm>
              <a:off x="609600" y="2800350"/>
              <a:ext cx="3238500" cy="952500"/>
              <a:chOff x="762000" y="2038350"/>
              <a:chExt cx="3238500" cy="9525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620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/>
                  <a:t>Padi</a:t>
                </a:r>
                <a:endParaRPr lang="en-US" sz="12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9337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/>
                  <a:t>Tumbuhan</a:t>
                </a:r>
                <a:endParaRPr lang="en-US" sz="12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05000" y="249555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adalah</a:t>
                </a:r>
                <a:endParaRPr lang="en-US" dirty="0"/>
              </a:p>
            </p:txBody>
          </p:sp>
        </p:grpSp>
        <p:cxnSp>
          <p:nvCxnSpPr>
            <p:cNvPr id="30" name="Straight Arrow Connector 29"/>
            <p:cNvCxnSpPr>
              <a:stCxn id="27" idx="6"/>
              <a:endCxn id="28" idx="2"/>
            </p:cNvCxnSpPr>
            <p:nvPr/>
          </p:nvCxnSpPr>
          <p:spPr>
            <a:xfrm>
              <a:off x="1676400" y="3276600"/>
              <a:ext cx="1104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724400" y="180975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Subyek</a:t>
            </a:r>
            <a:r>
              <a:rPr lang="en-US" dirty="0" smtClean="0"/>
              <a:t> : URI / Blank Node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24400" y="211752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Predikat</a:t>
            </a:r>
            <a:r>
              <a:rPr lang="en-US" dirty="0" smtClean="0"/>
              <a:t>: URI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37100" y="241935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: URI / Literal / Blank Node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724400" y="3333750"/>
            <a:ext cx="3238500" cy="952500"/>
            <a:chOff x="609600" y="2800350"/>
            <a:chExt cx="3238500" cy="952500"/>
          </a:xfrm>
        </p:grpSpPr>
        <p:grpSp>
          <p:nvGrpSpPr>
            <p:cNvPr id="38" name="Group 37"/>
            <p:cNvGrpSpPr/>
            <p:nvPr/>
          </p:nvGrpSpPr>
          <p:grpSpPr>
            <a:xfrm>
              <a:off x="609600" y="2800350"/>
              <a:ext cx="3238500" cy="952500"/>
              <a:chOff x="762000" y="2038350"/>
              <a:chExt cx="3238500" cy="9525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620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Monas</a:t>
                </a:r>
                <a:endParaRPr lang="en-US" sz="12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9337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Jakarta</a:t>
                </a:r>
                <a:endParaRPr lang="en-US" sz="12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905000" y="2495550"/>
                <a:ext cx="6527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adaDi</a:t>
                </a:r>
                <a:endParaRPr lang="en-US" dirty="0"/>
              </a:p>
            </p:txBody>
          </p:sp>
        </p:grpSp>
        <p:cxnSp>
          <p:nvCxnSpPr>
            <p:cNvPr id="39" name="Straight Arrow Connector 38"/>
            <p:cNvCxnSpPr>
              <a:stCxn id="40" idx="6"/>
              <a:endCxn id="41" idx="2"/>
            </p:cNvCxnSpPr>
            <p:nvPr/>
          </p:nvCxnSpPr>
          <p:spPr>
            <a:xfrm>
              <a:off x="1676400" y="3276600"/>
              <a:ext cx="1104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P</a:t>
            </a:r>
            <a:r>
              <a:rPr lang="en-US" sz="2400" dirty="0" err="1" smtClean="0"/>
              <a:t>embuatan</a:t>
            </a:r>
            <a:r>
              <a:rPr lang="en-US" sz="2400" dirty="0" smtClean="0"/>
              <a:t> </a:t>
            </a:r>
            <a:r>
              <a:rPr lang="en-US" sz="2400" i="1" dirty="0"/>
              <a:t>query</a:t>
            </a:r>
            <a:r>
              <a:rPr lang="en-US" sz="2400" dirty="0"/>
              <a:t> SPARQL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 smtClean="0"/>
              <a:t>ontologi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9600" y="2419350"/>
            <a:ext cx="373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PREFIX</a:t>
            </a:r>
            <a:r>
              <a:rPr lang="en-US" dirty="0"/>
              <a:t> ex: &lt;http://www.example.com/&gt;</a:t>
            </a:r>
            <a:br>
              <a:rPr lang="en-US" dirty="0"/>
            </a:br>
            <a:r>
              <a:rPr lang="en-US" b="1" dirty="0"/>
              <a:t>SELECT</a:t>
            </a:r>
            <a:r>
              <a:rPr lang="en-US" dirty="0"/>
              <a:t> ?</a:t>
            </a:r>
            <a:r>
              <a:rPr lang="en-US" dirty="0" err="1"/>
              <a:t>subjek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WHERE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rdf:type</a:t>
            </a:r>
            <a:r>
              <a:rPr lang="en-US" dirty="0"/>
              <a:t> ex: </a:t>
            </a:r>
            <a:r>
              <a:rPr lang="en-US" dirty="0" err="1"/>
              <a:t>tumbuhan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?</a:t>
            </a:r>
            <a:r>
              <a:rPr lang="en-US" dirty="0" err="1"/>
              <a:t>prediket</a:t>
            </a:r>
            <a:r>
              <a:rPr lang="en-US" dirty="0"/>
              <a:t> ?</a:t>
            </a:r>
            <a:r>
              <a:rPr lang="en-US" dirty="0" err="1"/>
              <a:t>objek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 err="1"/>
              <a:t>M</a:t>
            </a:r>
            <a:r>
              <a:rPr lang="en-US" sz="2800" dirty="0" err="1" smtClean="0"/>
              <a:t>embuat</a:t>
            </a:r>
            <a:r>
              <a:rPr lang="en-US" sz="2800" dirty="0" smtClean="0"/>
              <a:t> </a:t>
            </a:r>
            <a:r>
              <a:rPr lang="en-US" sz="2800" dirty="0" err="1"/>
              <a:t>fungsi-fungsi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memanfaatkan</a:t>
            </a:r>
            <a:r>
              <a:rPr lang="en-US" sz="2800" dirty="0"/>
              <a:t> </a:t>
            </a:r>
            <a:r>
              <a:rPr lang="en-US" sz="2800" i="1" dirty="0" smtClean="0"/>
              <a:t>query SPARQL</a:t>
            </a:r>
            <a:endParaRPr sz="2800" dirty="0"/>
          </a:p>
        </p:txBody>
      </p:sp>
      <p:pic>
        <p:nvPicPr>
          <p:cNvPr id="5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4851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10723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36187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81000" y="2748049"/>
            <a:ext cx="1600200" cy="11224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 smtClean="0"/>
              <a:t>SPARQL</a:t>
            </a:r>
            <a:endParaRPr lang="en-US" sz="1800" b="1" dirty="0"/>
          </a:p>
        </p:txBody>
      </p:sp>
      <p:sp>
        <p:nvSpPr>
          <p:cNvPr id="3" name="Plus 2"/>
          <p:cNvSpPr/>
          <p:nvPr/>
        </p:nvSpPr>
        <p:spPr>
          <a:xfrm>
            <a:off x="1981200" y="3003816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38100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56769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2" grpId="0" animBg="1"/>
      <p:bldP spid="3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Desain</a:t>
            </a:r>
            <a:r>
              <a:rPr lang="en-GB" dirty="0">
                <a:solidFill>
                  <a:schemeClr val="bg1"/>
                </a:solidFill>
              </a:rPr>
              <a:t> User Interface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desain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r>
              <a:rPr lang="en-US" sz="2400" dirty="0"/>
              <a:t> </a:t>
            </a:r>
            <a:r>
              <a:rPr lang="en-US" sz="2400" i="1" dirty="0"/>
              <a:t>interface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halaman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endParaRPr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1143000" y="2647950"/>
            <a:ext cx="1752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2647950"/>
            <a:ext cx="1752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943600" y="2647950"/>
            <a:ext cx="1752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Javascript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Evaluasi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black </a:t>
            </a:r>
            <a:r>
              <a:rPr lang="en-US" sz="2400" i="1" dirty="0" smtClean="0"/>
              <a:t>box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menguji</a:t>
            </a:r>
            <a:r>
              <a:rPr lang="en-US" sz="2400" dirty="0"/>
              <a:t> </a:t>
            </a:r>
            <a:r>
              <a:rPr lang="en-US" sz="2400" dirty="0" err="1"/>
              <a:t>kesesuaian</a:t>
            </a:r>
            <a:r>
              <a:rPr lang="en-US" sz="2400" dirty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i="1" dirty="0" smtClean="0"/>
              <a:t>keyword yang </a:t>
            </a:r>
            <a:r>
              <a:rPr lang="en-US" sz="2400" i="1" dirty="0" err="1" smtClean="0"/>
              <a:t>diberikan</a:t>
            </a:r>
            <a:endParaRPr lang="en-US" sz="2400" i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Lingkungan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Pengembangan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 smtClean="0"/>
              <a:t>Prosesor</a:t>
            </a:r>
            <a:r>
              <a:rPr lang="en-GB" sz="1800" dirty="0" smtClean="0"/>
              <a:t> </a:t>
            </a:r>
            <a:r>
              <a:rPr lang="en-GB" sz="1800" dirty="0"/>
              <a:t>Intel Core i7 4500U 1,8 GHz</a:t>
            </a:r>
            <a:endParaRPr lang="en-US" sz="1800" dirty="0"/>
          </a:p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/>
              <a:t>Memori</a:t>
            </a:r>
            <a:r>
              <a:rPr lang="en-GB" sz="1800" dirty="0"/>
              <a:t> 12 </a:t>
            </a:r>
            <a:r>
              <a:rPr lang="en-GB" sz="1800" dirty="0" smtClean="0"/>
              <a:t>GB</a:t>
            </a:r>
          </a:p>
          <a:p>
            <a:pPr lvl="0"/>
            <a:endParaRPr lang="en-US" sz="1800" dirty="0"/>
          </a:p>
          <a:p>
            <a:pPr lvl="0"/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32" y="2190839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89" y="2544851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37" y="2355982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rotege.stanford.edu/download/protege/4.3/installanywhere/Web_Installers/InstData/com/zerog/ia/installer/images/Splash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64" y="374014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silicon.fr/wp-content/uploads/2013/11/Visual-Studi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38" y="3797119"/>
            <a:ext cx="1118074" cy="8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bigtweak.com/image/cache/data/software/windows-7-logo-500x5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5703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Jadwal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4765"/>
              </p:ext>
            </p:extLst>
          </p:nvPr>
        </p:nvGraphicFramePr>
        <p:xfrm>
          <a:off x="380997" y="1962150"/>
          <a:ext cx="8382005" cy="2103120"/>
        </p:xfrm>
        <a:graphic>
          <a:graphicData uri="http://schemas.openxmlformats.org/drawingml/2006/table">
            <a:tbl>
              <a:tblPr firstRow="1" firstCol="1" bandRow="1"/>
              <a:tblGrid>
                <a:gridCol w="2220677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55269"/>
                <a:gridCol w="255269"/>
                <a:gridCol w="222381"/>
                <a:gridCol w="222381"/>
                <a:gridCol w="222381"/>
                <a:gridCol w="222381"/>
                <a:gridCol w="222381"/>
                <a:gridCol w="222381"/>
                <a:gridCol w="332788"/>
                <a:gridCol w="332788"/>
                <a:gridCol w="267013"/>
                <a:gridCol w="207157"/>
                <a:gridCol w="209069"/>
                <a:gridCol w="260749"/>
                <a:gridCol w="260749"/>
                <a:gridCol w="222381"/>
                <a:gridCol w="222381"/>
                <a:gridCol w="222381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Tahapan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Juni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Juli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Agustus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September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Oktober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November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Penyusunan Proposal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Kolokium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Pengumpulan 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Analisis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Implementasi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Evaluasi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Penulisan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Seminar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Sidang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Revisi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7510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</a:rPr>
              <a:t>Terima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Kasih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57200" y="1733550"/>
            <a:ext cx="9601200" cy="1447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47792"/>
            <a:ext cx="1865961" cy="1728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1504950"/>
            <a:ext cx="6096000" cy="330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47750"/>
            <a:ext cx="2130879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10" y="2571750"/>
            <a:ext cx="2637990" cy="2378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2952750"/>
            <a:ext cx="2562225" cy="1754473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5039324">
            <a:off x="1229317" y="1726421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8764659">
            <a:off x="3161636" y="2255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3612886">
            <a:off x="5091905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9556189">
            <a:off x="6702090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i="1" dirty="0" smtClean="0">
                <a:solidFill>
                  <a:schemeClr val="bg1"/>
                </a:solidFill>
              </a:rPr>
              <a:t>Biodiversity Informatics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1" dirty="0"/>
              <a:t>Biodiversity informatics </a:t>
            </a:r>
            <a:r>
              <a:rPr lang="en-US" sz="1800" dirty="0"/>
              <a:t>(BI)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keanekaragaman</a:t>
            </a:r>
            <a:r>
              <a:rPr lang="en-US" sz="1800" dirty="0"/>
              <a:t> </a:t>
            </a:r>
            <a:r>
              <a:rPr lang="en-US" sz="1800" dirty="0" err="1"/>
              <a:t>hayati</a:t>
            </a:r>
            <a:r>
              <a:rPr lang="en-US" sz="1800" dirty="0"/>
              <a:t> global </a:t>
            </a:r>
            <a:r>
              <a:rPr lang="en-US" sz="1800" dirty="0" err="1"/>
              <a:t>tersedia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format digital yang </a:t>
            </a:r>
            <a:r>
              <a:rPr lang="en-US" sz="1800" dirty="0" err="1"/>
              <a:t>efisien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mengembangkan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yang </a:t>
            </a:r>
            <a:r>
              <a:rPr lang="en-US" sz="1800" dirty="0" err="1"/>
              <a:t>efektif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data </a:t>
            </a:r>
            <a:r>
              <a:rPr lang="en-US" sz="1800" dirty="0" err="1"/>
              <a:t>tersebut</a:t>
            </a:r>
            <a:r>
              <a:rPr lang="en-US" sz="1800" dirty="0"/>
              <a:t> (Gilman </a:t>
            </a:r>
            <a:r>
              <a:rPr lang="en-US" sz="1800" i="1" dirty="0"/>
              <a:t>et al.</a:t>
            </a:r>
            <a:r>
              <a:rPr lang="en-US" sz="1800" dirty="0"/>
              <a:t> 2009)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2495550"/>
            <a:ext cx="3633135" cy="234965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merepresentasikan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klasifikasi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(</a:t>
            </a:r>
            <a:r>
              <a:rPr lang="en-US" sz="2400" dirty="0" err="1"/>
              <a:t>Jepsen</a:t>
            </a:r>
            <a:r>
              <a:rPr lang="en-US" sz="2400" dirty="0"/>
              <a:t> 2009)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2122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0" y="1428750"/>
            <a:ext cx="5562600" cy="31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2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Dibangun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Gene Ontology Consortium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tahun</a:t>
            </a:r>
            <a:r>
              <a:rPr lang="en-US" sz="2400" dirty="0" smtClean="0"/>
              <a:t> 1998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Fly Base (</a:t>
            </a:r>
            <a:r>
              <a:rPr lang="en-US" sz="2400" i="1" dirty="0"/>
              <a:t>Drosophila), </a:t>
            </a:r>
            <a:r>
              <a:rPr lang="en-US" sz="2400" dirty="0"/>
              <a:t>Saccharomyces Genome Database (SGD) </a:t>
            </a:r>
            <a:r>
              <a:rPr lang="en-US" sz="2400" dirty="0" err="1"/>
              <a:t>dan</a:t>
            </a:r>
            <a:r>
              <a:rPr lang="en-US" sz="2400" dirty="0"/>
              <a:t> Mouse Genome </a:t>
            </a:r>
            <a:r>
              <a:rPr lang="en-US" sz="2400" dirty="0" smtClean="0"/>
              <a:t>Database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Tumbuhan</a:t>
            </a:r>
            <a:r>
              <a:rPr lang="en-US" sz="2400" dirty="0" smtClean="0"/>
              <a:t>, </a:t>
            </a:r>
            <a:r>
              <a:rPr lang="en-US" sz="2400" dirty="0" err="1" smtClean="0"/>
              <a:t>hewan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mikroba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Components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7550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8750"/>
            <a:ext cx="7391400" cy="300144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2000" y="1397000"/>
            <a:ext cx="7315200" cy="3487479"/>
            <a:chOff x="800100" y="1397000"/>
            <a:chExt cx="7315200" cy="34874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1397000"/>
              <a:ext cx="7315200" cy="348747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066800" y="3257550"/>
              <a:ext cx="838200" cy="609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8099" y="1673684"/>
            <a:ext cx="7887801" cy="2934110"/>
            <a:chOff x="628099" y="1673684"/>
            <a:chExt cx="7887801" cy="293411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9" y="1673684"/>
              <a:ext cx="7887801" cy="293411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438400" y="3409950"/>
              <a:ext cx="609600" cy="1524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28799" y="1323131"/>
            <a:ext cx="5486400" cy="3561348"/>
            <a:chOff x="1828799" y="1323131"/>
            <a:chExt cx="5486400" cy="356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323131"/>
              <a:ext cx="5486400" cy="356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4457700" y="4171950"/>
              <a:ext cx="571500" cy="25824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1339377"/>
            <a:ext cx="6153672" cy="36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72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Penelitian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Sebelumnya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Herdiyeni</a:t>
            </a:r>
            <a:r>
              <a:rPr lang="en-US" sz="2400" dirty="0" smtClean="0"/>
              <a:t> 2013 – </a:t>
            </a:r>
            <a:r>
              <a:rPr lang="en-US" sz="2400" dirty="0"/>
              <a:t>IPB Biodiversity Informatics (</a:t>
            </a:r>
            <a:r>
              <a:rPr lang="en-US" sz="2400" dirty="0" err="1"/>
              <a:t>IPBiotics</a:t>
            </a:r>
            <a:r>
              <a:rPr lang="en-US" sz="2400" dirty="0"/>
              <a:t>) </a:t>
            </a:r>
            <a:r>
              <a:rPr lang="en-US" sz="2400" dirty="0" err="1"/>
              <a:t>Untuk</a:t>
            </a:r>
            <a:r>
              <a:rPr lang="en-US" sz="2400" dirty="0"/>
              <a:t> Pembangunan </a:t>
            </a:r>
            <a:r>
              <a:rPr lang="en-US" sz="2400" dirty="0" err="1" smtClean="0"/>
              <a:t>Berkelanjutan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Ashburner</a:t>
            </a:r>
            <a:r>
              <a:rPr lang="en-US" sz="2400" dirty="0" smtClean="0"/>
              <a:t> </a:t>
            </a:r>
            <a:r>
              <a:rPr lang="en-US" sz="2400" dirty="0"/>
              <a:t>2000</a:t>
            </a:r>
            <a:r>
              <a:rPr lang="en-US" sz="2400" dirty="0" smtClean="0"/>
              <a:t> – </a:t>
            </a:r>
            <a:r>
              <a:rPr lang="en-US" sz="2400" i="1" dirty="0"/>
              <a:t>Gene ontology: tool for the unification of </a:t>
            </a:r>
            <a:r>
              <a:rPr lang="en-US" sz="2400" i="1" dirty="0" smtClean="0"/>
              <a:t>biology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Sanjaya</a:t>
            </a:r>
            <a:r>
              <a:rPr lang="en-US" sz="2400" dirty="0"/>
              <a:t> </a:t>
            </a:r>
            <a:r>
              <a:rPr lang="en-US" sz="2400" dirty="0" smtClean="0"/>
              <a:t>2014 -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Obat</a:t>
            </a:r>
            <a:r>
              <a:rPr lang="en-US" sz="2400" dirty="0"/>
              <a:t> Indonesia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Etnobotani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4323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1552</TotalTime>
  <Words>533</Words>
  <Application>Microsoft Office PowerPoint</Application>
  <PresentationFormat>On-screen Show (16:9)</PresentationFormat>
  <Paragraphs>414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simple-light</vt:lpstr>
      <vt:lpstr>Pembangunan Biodiversity Informatics Genetika Tumbuhan Berbasis Ontologi</vt:lpstr>
      <vt:lpstr>Outline</vt:lpstr>
      <vt:lpstr>Latar Belakang</vt:lpstr>
      <vt:lpstr>Biodiversity Informatics</vt:lpstr>
      <vt:lpstr>Ontologi</vt:lpstr>
      <vt:lpstr>Ontologi</vt:lpstr>
      <vt:lpstr>Ontologi Gen</vt:lpstr>
      <vt:lpstr>Ontologi Gen</vt:lpstr>
      <vt:lpstr>Penelitian Sebelumnya</vt:lpstr>
      <vt:lpstr>Rumusan Masalah</vt:lpstr>
      <vt:lpstr>Tujuan</vt:lpstr>
      <vt:lpstr>Manfaat</vt:lpstr>
      <vt:lpstr>Ruang Lingkup</vt:lpstr>
      <vt:lpstr>Metode Penelitian</vt:lpstr>
      <vt:lpstr>Fase Analisis</vt:lpstr>
      <vt:lpstr>Analisis Model Ontologi</vt:lpstr>
      <vt:lpstr>Menentukan Model Informasi</vt:lpstr>
      <vt:lpstr>Menentukan Model User</vt:lpstr>
      <vt:lpstr>Fase Implementasi &amp; Desain</vt:lpstr>
      <vt:lpstr>Parsing Ontologi</vt:lpstr>
      <vt:lpstr>Implementasi Model Informasi</vt:lpstr>
      <vt:lpstr>Implementasi Model User</vt:lpstr>
      <vt:lpstr>Desain User Interface</vt:lpstr>
      <vt:lpstr>Evaluasi</vt:lpstr>
      <vt:lpstr>Lingkungan Pengembangan</vt:lpstr>
      <vt:lpstr>Jadwal Penelitian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Pembangunan Biodiversity Informatics Genetika Tumbuhan Obat Berbasis Ontologi</dc:title>
  <dc:creator>Bayu</dc:creator>
  <cp:lastModifiedBy>Bayu</cp:lastModifiedBy>
  <cp:revision>89</cp:revision>
  <dcterms:modified xsi:type="dcterms:W3CDTF">2015-06-26T06:09:28Z</dcterms:modified>
</cp:coreProperties>
</file>